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D170D-9C6A-2849-A40A-72928CD690A0}" v="4" dt="2025-03-24T16:27:1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9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7B3D170D-9C6A-2849-A40A-72928CD690A0}"/>
    <pc:docChg chg="modSld">
      <pc:chgData name="Lobke Mentrop" userId="a5fd0953-9758-4754-b4a9-626fc4b84425" providerId="ADAL" clId="{7B3D170D-9C6A-2849-A40A-72928CD690A0}" dt="2025-03-24T16:27:15.593" v="3" actId="20577"/>
      <pc:docMkLst>
        <pc:docMk/>
      </pc:docMkLst>
      <pc:sldChg chg="modSp">
        <pc:chgData name="Lobke Mentrop" userId="a5fd0953-9758-4754-b4a9-626fc4b84425" providerId="ADAL" clId="{7B3D170D-9C6A-2849-A40A-72928CD690A0}" dt="2025-03-24T16:27:15.593" v="3" actId="20577"/>
        <pc:sldMkLst>
          <pc:docMk/>
          <pc:sldMk cId="3503189079" sldId="332"/>
        </pc:sldMkLst>
        <pc:spChg chg="mod">
          <ac:chgData name="Lobke Mentrop" userId="a5fd0953-9758-4754-b4a9-626fc4b84425" providerId="ADAL" clId="{7B3D170D-9C6A-2849-A40A-72928CD690A0}" dt="2025-03-24T16:27:15.593" v="3" actId="20577"/>
          <ac:spMkLst>
            <pc:docMk/>
            <pc:sldMk cId="3503189079" sldId="332"/>
            <ac:spMk id="8" creationId="{1C743023-A5CA-C24D-CA81-AF2FBC600B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Die </a:t>
            </a:r>
            <a:r>
              <a:rPr lang="nl-NL" altLang="nl-NL" dirty="0" err="1"/>
              <a:t>Unfallart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Arbeitsmitteln</a:t>
            </a:r>
            <a:r>
              <a:rPr lang="nl-NL" altLang="nl-NL" dirty="0"/>
              <a:t> </a:t>
            </a:r>
            <a:r>
              <a:rPr lang="nl-NL" altLang="nl-NL" dirty="0" err="1"/>
              <a:t>oder</a:t>
            </a:r>
            <a:r>
              <a:rPr lang="nl-NL" altLang="nl-NL" dirty="0"/>
              <a:t> </a:t>
            </a:r>
            <a:r>
              <a:rPr lang="nl-NL" altLang="nl-NL" dirty="0" err="1"/>
              <a:t>Gegenständen</a:t>
            </a:r>
            <a:r>
              <a:rPr lang="nl-NL" altLang="nl-NL" dirty="0"/>
              <a:t>“ </a:t>
            </a:r>
            <a:r>
              <a:rPr lang="nl-NL" altLang="nl-NL" dirty="0" err="1"/>
              <a:t>kommt</a:t>
            </a:r>
            <a:r>
              <a:rPr lang="nl-NL" altLang="nl-NL" dirty="0"/>
              <a:t> in der Industrie </a:t>
            </a:r>
            <a:r>
              <a:rPr lang="nl-NL" altLang="nl-NL" dirty="0" err="1"/>
              <a:t>häufig</a:t>
            </a:r>
            <a:r>
              <a:rPr lang="nl-NL" altLang="nl-NL" dirty="0"/>
              <a:t> </a:t>
            </a:r>
            <a:r>
              <a:rPr lang="nl-NL" altLang="nl-NL" dirty="0" err="1"/>
              <a:t>vor</a:t>
            </a:r>
            <a:r>
              <a:rPr lang="nl-NL" altLang="nl-NL" dirty="0"/>
              <a:t> (42 % der </a:t>
            </a:r>
            <a:r>
              <a:rPr lang="nl-NL" altLang="nl-NL" dirty="0" err="1"/>
              <a:t>Unfälle</a:t>
            </a:r>
            <a:r>
              <a:rPr lang="nl-NL" altLang="nl-NL" dirty="0"/>
              <a:t> in </a:t>
            </a:r>
            <a:r>
              <a:rPr lang="nl-NL" altLang="nl-NL" dirty="0" err="1"/>
              <a:t>diesem</a:t>
            </a:r>
            <a:r>
              <a:rPr lang="nl-NL" altLang="nl-NL" dirty="0"/>
              <a:t> </a:t>
            </a:r>
            <a:r>
              <a:rPr lang="nl-NL" altLang="nl-NL" dirty="0" err="1"/>
              <a:t>Sektor</a:t>
            </a:r>
            <a:r>
              <a:rPr lang="nl-NL" altLang="nl-NL" dirty="0"/>
              <a:t>). Die </a:t>
            </a:r>
            <a:r>
              <a:rPr lang="nl-NL" altLang="nl-NL" dirty="0" err="1"/>
              <a:t>meisten</a:t>
            </a:r>
            <a:r>
              <a:rPr lang="nl-NL" altLang="nl-NL" dirty="0"/>
              <a:t> </a:t>
            </a:r>
            <a:r>
              <a:rPr lang="nl-NL" altLang="nl-NL" dirty="0" err="1"/>
              <a:t>Unfälle</a:t>
            </a:r>
            <a:r>
              <a:rPr lang="nl-NL" altLang="nl-NL" dirty="0"/>
              <a:t> betreffen </a:t>
            </a:r>
            <a:r>
              <a:rPr lang="nl-NL" altLang="nl-NL" dirty="0" err="1"/>
              <a:t>Unfälle</a:t>
            </a:r>
            <a:r>
              <a:rPr lang="nl-NL" altLang="nl-NL" dirty="0"/>
              <a:t>, bei </a:t>
            </a:r>
            <a:r>
              <a:rPr lang="nl-NL" altLang="nl-NL" dirty="0" err="1"/>
              <a:t>denen</a:t>
            </a:r>
            <a:r>
              <a:rPr lang="nl-NL" altLang="nl-NL" dirty="0"/>
              <a:t> das </a:t>
            </a:r>
            <a:r>
              <a:rPr lang="nl-NL" altLang="nl-NL" dirty="0" err="1"/>
              <a:t>Opfer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beweglichen</a:t>
            </a:r>
            <a:r>
              <a:rPr lang="nl-NL" altLang="nl-NL" dirty="0"/>
              <a:t> Teilen </a:t>
            </a:r>
            <a:r>
              <a:rPr lang="nl-NL" altLang="nl-NL" dirty="0" err="1"/>
              <a:t>einer</a:t>
            </a:r>
            <a:r>
              <a:rPr lang="nl-NL" altLang="nl-NL" dirty="0"/>
              <a:t> </a:t>
            </a:r>
            <a:r>
              <a:rPr lang="nl-NL" altLang="nl-NL" dirty="0" err="1"/>
              <a:t>Maschine</a:t>
            </a:r>
            <a:r>
              <a:rPr lang="nl-NL" altLang="nl-NL" dirty="0"/>
              <a:t> in </a:t>
            </a:r>
            <a:r>
              <a:rPr lang="nl-NL" altLang="nl-NL" dirty="0" err="1"/>
              <a:t>Berührung</a:t>
            </a:r>
            <a:r>
              <a:rPr lang="nl-NL" altLang="nl-NL" dirty="0"/>
              <a:t> </a:t>
            </a:r>
            <a:r>
              <a:rPr lang="nl-NL" altLang="nl-NL" dirty="0" err="1"/>
              <a:t>kommt</a:t>
            </a:r>
            <a:r>
              <a:rPr lang="nl-NL" altLang="nl-NL"/>
              <a:t> (69 %).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de-DE"/>
              <a:t>Schulung Arbeitssicherheit und Gesundheitsschutz</a:t>
            </a:r>
            <a:br>
              <a:rPr lang="de-DE"/>
            </a:br>
            <a:r>
              <a:rPr lang="de-DE">
                <a:latin typeface="Arial" panose="020B0604020202020204" pitchFamily="34" charset="0"/>
              </a:rPr>
              <a:t>Maschinensicherheit: Metallsäge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</a:rPr>
              <a:t>Firmenname und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overdekt, persoon, industrie&#10;&#10;Automatisch gegenereerde beschrijving">
            <a:extLst>
              <a:ext uri="{FF2B5EF4-FFF2-40B4-BE49-F238E27FC236}">
                <a16:creationId xmlns:a16="http://schemas.microsoft.com/office/drawing/2014/main" id="{6D8E4D86-E202-5BC2-2F14-FDF7789B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67" r="8357" b="314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-1" y="1444623"/>
            <a:ext cx="2426329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675552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Inhalt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45370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3 häufigsten Unfälle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873832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46580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A2FE5993-676B-A000-1093-6803DB25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7874" r="16264"/>
          <a:stretch/>
        </p:blipFill>
        <p:spPr>
          <a:xfrm>
            <a:off x="6803665" y="1781007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85000" lnSpcReduction="100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de-DE" sz="1400">
                <a:solidFill>
                  <a:schemeClr val="bg1"/>
                </a:solidFill>
              </a:rPr>
              <a:t>Quelle:  Monitor für Arbeitsunfälle (</a:t>
            </a:r>
            <a:r>
              <a:rPr lang="de-DE" sz="1400" i="1">
                <a:solidFill>
                  <a:schemeClr val="bg1"/>
                </a:solidFill>
              </a:rPr>
              <a:t>Monitor Arbeidsongevallen</a:t>
            </a:r>
            <a:r>
              <a:rPr lang="de-DE" sz="1400">
                <a:solidFill>
                  <a:schemeClr val="bg1"/>
                </a:solidFill>
              </a:rPr>
              <a:t>) 2023 – Niederländische Arbeitsaufsichtsbehörde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29134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7826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Erheblicher Anteil an der Gesamtzahl der gemeldeten Arbeitsunfälle.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36999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Kontakt mit Arbeitsmitteln bzw. Gegenständen: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/>
              <a:t>Abgeschlossene Untersuchungen zu Unfällen aus dem Jahr 2023, aufgeschlüsselt nach Unfallarten.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Keine Schutzeinrichtung.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Schutzeinrichtung ist vorhanden, aber nicht ausreichend effektiv.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Abnehmen der Schutzeinrichtung.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Falsche Handhabung.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Ursache für den Kontakt mit beweglichen Teilen: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7826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779432" cy="10239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Einziehen von Kleidung, Haaren, Schmuck</a:t>
            </a:r>
            <a:b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</a:b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und Handschuhen durch rotierende Teile.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232319"/>
            <a:ext cx="5689306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Schwere und dauerhafte Verletzungen:</a:t>
            </a:r>
          </a:p>
          <a:p>
            <a:pPr marL="457200" algn="l">
              <a:lnSpc>
                <a:spcPct val="100000"/>
              </a:lnSpc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Amputation und Frakturen von Fingern, Händen, Armen oder innere Verletzungen. Frakturen und großflächige Risswunden an anderen Körperteilen mit daraus resultierendem Funktionsverlust.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95" r="1" b="51404"/>
          <a:stretch/>
        </p:blipFill>
        <p:spPr>
          <a:xfrm>
            <a:off x="0" y="1407753"/>
            <a:ext cx="498846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46015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Unfallursachen bei der</a:t>
            </a:r>
            <a:b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Benutzung einer Metallsäge: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5DC8FE-E5C2-8F37-DD85-A5A5A252BEF6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6DE0CA-5844-0C8F-4E19-6EDF5122FA4D}"/>
              </a:ext>
            </a:extLst>
          </p:cNvPr>
          <p:cNvSpPr txBox="1">
            <a:spLocks/>
          </p:cNvSpPr>
          <p:nvPr/>
        </p:nvSpPr>
        <p:spPr>
          <a:xfrm>
            <a:off x="848140" y="3569247"/>
            <a:ext cx="5779432" cy="10239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Unsachgemäße Befestigung des Produkts.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die Maschine stabil aufgestellt ist.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die Trennscheibe abgedeckt ist.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031" b="51404"/>
          <a:stretch>
            <a:fillRect/>
          </a:stretch>
        </p:blipFill>
        <p:spPr>
          <a:xfrm>
            <a:off x="0" y="1407753"/>
            <a:ext cx="4310061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43665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10519682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der Spannmechanismus funktioniert.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099217"/>
            <a:ext cx="10761083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Netzkabel, Stecker und Anschlüsse unbeschädigt sind.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39" y="4668513"/>
            <a:ext cx="9685749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der Notausschalter während des Betriebs sofort zugänglich ist.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E81A685-C188-EDB6-D273-308D8C7F0904}"/>
              </a:ext>
            </a:extLst>
          </p:cNvPr>
          <p:cNvSpPr txBox="1">
            <a:spLocks/>
          </p:cNvSpPr>
          <p:nvPr/>
        </p:nvSpPr>
        <p:spPr>
          <a:xfrm>
            <a:off x="848139" y="5246413"/>
            <a:ext cx="9685749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Maßnahmen zum Vermeiden von in der Luft umherfliegenden Spänen und Flüssigkeiten getroffen wurden.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87" b="51404"/>
          <a:stretch>
            <a:fillRect/>
          </a:stretch>
        </p:blipFill>
        <p:spPr>
          <a:xfrm>
            <a:off x="0" y="1411363"/>
            <a:ext cx="600736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5577375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577375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Verhindern Sie das Einziehen von Kleidung, Schmuck und Haaren durch die Säge.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429000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Testen Sie den Notausschalter.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954532"/>
            <a:ext cx="493087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Tragen Sie bei einem Lärmpegel von 80 dB oder mehr einen Gehörschutz.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871889"/>
            <a:ext cx="5247861" cy="47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Stellen Sie die Stabilität der Maschine</a:t>
            </a:r>
            <a:b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und des Werkstücks sicher, indem Sie Vorrichtungen wie Rollenbahnen bzw. Rollenböcke verwenden.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2631737"/>
            <a:ext cx="5984655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Lassen Sie keine Sicherheitsvorkehrungen aus.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4174435"/>
            <a:ext cx="5577375" cy="3842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Beginnen Sie nicht mit der Arbeit, wenn Sie Zweifel an der Sicherheit der Maschine haben. Diskutieren Sie dies mit Ihrem Vorgesetzten.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90276"/>
            <a:ext cx="4930870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Sollten Schutzmaßnahmen fehlen oder ausgelassen worden sein, diskutieren Sie dies mit Ihrem Vorgesetzten.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420963" y="1211044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234" y="923631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1158949-D1E1-C0F9-4D73-4C4BFA3D69DE}"/>
              </a:ext>
            </a:extLst>
          </p:cNvPr>
          <p:cNvSpPr txBox="1">
            <a:spLocks noChangeAspect="1"/>
          </p:cNvSpPr>
          <p:nvPr/>
        </p:nvSpPr>
        <p:spPr>
          <a:xfrm>
            <a:off x="6320340" y="5542840"/>
            <a:ext cx="4960150" cy="636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Das Tragen einer Schutzbrille wird empfohlen.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228" b="51404"/>
          <a:stretch>
            <a:fillRect/>
          </a:stretch>
        </p:blipFill>
        <p:spPr>
          <a:xfrm>
            <a:off x="-9939" y="1400379"/>
            <a:ext cx="2780389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38200" y="1604808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78418EB-263B-D101-E931-43810507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91" b="51404"/>
          <a:stretch>
            <a:fillRect/>
          </a:stretch>
        </p:blipFill>
        <p:spPr>
          <a:xfrm>
            <a:off x="0" y="1400379"/>
            <a:ext cx="4648678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02857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Brauchen Sie Hilfe?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2285999" y="2667002"/>
            <a:ext cx="6949109" cy="11180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Besprechen Sie dies mit Ihrem Vorgesetzten oder wenden Sie sich an den Präventionsbeauftragten.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63203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Wenden Sie sich an einen Trainer von 5xbeter: </a:t>
            </a:r>
            <a:r>
              <a:rPr lang="de-DE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Oder rufen Sie die </a:t>
            </a:r>
            <a:r>
              <a:rPr lang="de-DE" sz="2000" dirty="0">
                <a:solidFill>
                  <a:srgbClr val="E30613"/>
                </a:solidFill>
                <a:latin typeface="Arial" panose="020B0604020202020204" pitchFamily="34" charset="0"/>
              </a:rPr>
              <a:t>KOSTENLOSE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Hotline 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an: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0800 – 55 55 005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82EA57-7FB1-4C35-9D52-9AE74D4A03C6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aa0361cd-42d1-45f5-afcd-cf31d520fd2e"/>
    <ds:schemaRef ds:uri="http://schemas.microsoft.com/office/infopath/2007/PartnerControls"/>
    <ds:schemaRef ds:uri="http://schemas.openxmlformats.org/package/2006/metadata/core-properties"/>
    <ds:schemaRef ds:uri="72982cc6-c024-4b6f-8e11-1f4ac6243d2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EC40F6-B00F-416F-83F3-144E75DA571F}"/>
</file>

<file path=customXml/itemProps3.xml><?xml version="1.0" encoding="utf-8"?>
<ds:datastoreItem xmlns:ds="http://schemas.openxmlformats.org/officeDocument/2006/customXml" ds:itemID="{66B345E9-724F-4092-830D-3D6D623E0C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552</Words>
  <Application>Microsoft Macintosh PowerPoint</Application>
  <PresentationFormat>Breedbeeld</PresentationFormat>
  <Paragraphs>61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Schulung Arbeitssicherheit und Gesundheitsschutz Maschinensicherheit: Metallsäge</vt:lpstr>
      <vt:lpstr>Inhalt</vt:lpstr>
      <vt:lpstr>PowerPoint-presentatie</vt:lpstr>
      <vt:lpstr>Keine Schutzeinrichtung.</vt:lpstr>
      <vt:lpstr>Einziehen von Kleidung, Haaren, Schmuck und Handschuhen durch rotierende Teile.</vt:lpstr>
      <vt:lpstr>Prüfen Sie, ob die Maschine stabil aufgestellt ist.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Piła do metalu</dc:title>
  <dc:creator>Twan Schellekens</dc:creator>
  <cp:lastModifiedBy>Twan Schellekens</cp:lastModifiedBy>
  <cp:revision>179</cp:revision>
  <dcterms:created xsi:type="dcterms:W3CDTF">2024-07-18T10:20:34Z</dcterms:created>
  <dcterms:modified xsi:type="dcterms:W3CDTF">2025-09-29T09:05:42Z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